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66" r:id="rId5"/>
    <p:sldId id="258" r:id="rId6"/>
    <p:sldId id="268" r:id="rId7"/>
    <p:sldId id="272" r:id="rId8"/>
    <p:sldId id="267" r:id="rId9"/>
    <p:sldId id="257" r:id="rId10"/>
    <p:sldId id="273" r:id="rId11"/>
    <p:sldId id="259" r:id="rId12"/>
    <p:sldId id="269" r:id="rId13"/>
    <p:sldId id="27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Payne" initials="M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B4C43-BD71-46AE-A430-216A3730F674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EF91-D0E0-4D63-AC46-C8E454DBD6F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96299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F91-D0E0-4D63-AC46-C8E454DBD6FE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44DE7F-91B8-412C-B712-041C6FCA58D8}" type="slidenum">
              <a:rPr lang="en-AU" sz="1200" smtClean="0"/>
              <a:pPr eaLnBrk="1" hangingPunct="1"/>
              <a:t>10</a:t>
            </a:fld>
            <a:endParaRPr lang="en-AU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F91-D0E0-4D63-AC46-C8E454DBD6FE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F91-D0E0-4D63-AC46-C8E454DBD6FE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F91-D0E0-4D63-AC46-C8E454DBD6FE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NZ" dirty="0" smtClean="0"/>
              <a:t>Round the</a:t>
            </a:r>
            <a:r>
              <a:rPr lang="en-NZ" baseline="0" dirty="0" smtClean="0"/>
              <a:t> table for introductions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NZ" baseline="0" dirty="0" smtClean="0"/>
              <a:t>NZCPS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NZ" baseline="0" dirty="0" smtClean="0"/>
              <a:t>What is it – National planning document- put out by DOC – All councils must give effect to it.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NZ" baseline="0" dirty="0" smtClean="0"/>
              <a:t>Discussion on policy 16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F91-D0E0-4D63-AC46-C8E454DBD6FE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42760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44DE7F-91B8-412C-B712-041C6FCA58D8}" type="slidenum">
              <a:rPr lang="en-AU" sz="1200" smtClean="0"/>
              <a:pPr eaLnBrk="1" hangingPunct="1"/>
              <a:t>3</a:t>
            </a:fld>
            <a:endParaRPr lang="en-AU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F91-D0E0-4D63-AC46-C8E454DBD6FE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44DE7F-91B8-412C-B712-041C6FCA58D8}" type="slidenum">
              <a:rPr lang="en-AU" sz="1200" smtClean="0">
                <a:solidFill>
                  <a:prstClr val="black"/>
                </a:solidFill>
              </a:rPr>
              <a:pPr eaLnBrk="1" hangingPunct="1"/>
              <a:t>5</a:t>
            </a:fld>
            <a:endParaRPr lang="en-AU" sz="1200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F91-D0E0-4D63-AC46-C8E454DBD6FE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44DE7F-91B8-412C-B712-041C6FCA58D8}" type="slidenum">
              <a:rPr lang="en-AU" sz="1200" smtClean="0"/>
              <a:pPr eaLnBrk="1" hangingPunct="1"/>
              <a:t>7</a:t>
            </a:fld>
            <a:endParaRPr lang="en-AU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44DE7F-91B8-412C-B712-041C6FCA58D8}" type="slidenum">
              <a:rPr lang="en-AU" sz="1200" smtClean="0">
                <a:solidFill>
                  <a:prstClr val="black"/>
                </a:solidFill>
              </a:rPr>
              <a:pPr eaLnBrk="1" hangingPunct="1"/>
              <a:t>8</a:t>
            </a:fld>
            <a:endParaRPr lang="en-AU" sz="1200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EF91-D0E0-4D63-AC46-C8E454DBD6FE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79173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51587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6461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D1BD0-F127-4400-91D0-E8C2218DBD69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28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8A1E8-943A-40D5-A87F-C00ED3ABA120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034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BC60A-2B5F-4D05-AD9C-1464CDA32C23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87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7B30E-F15F-4260-A110-7A08C5826442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069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2773A-59A9-4495-BA77-0FDE6EC710AF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018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F127F-8FD8-4BD6-91CD-30EC466AC297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942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EFB27-31C5-41DB-9134-916298498DAB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415202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19168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342699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6B348-9D0B-4DC1-A8B5-0AF9227875A6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23528" y="26064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>
                <a:solidFill>
                  <a:srgbClr val="FFFFFF"/>
                </a:solidFill>
              </a:rPr>
              <a:t>Click to edit Master title style</a:t>
            </a:r>
            <a:endParaRPr lang="en-NZ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31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539421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06084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AB752-8792-4925-993B-C059B2E83435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23528" y="26064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>
                <a:solidFill>
                  <a:srgbClr val="FFFFFF"/>
                </a:solidFill>
              </a:rPr>
              <a:t>Click to edit Master title style</a:t>
            </a:r>
            <a:endParaRPr lang="en-NZ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363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DA1A8-4230-44BB-B7E4-89B31C982DF6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NZ" sz="5400" dirty="0" smtClean="0">
                <a:solidFill>
                  <a:srgbClr val="FFFFFF"/>
                </a:solidFill>
                <a:cs typeface="Segoe UI" pitchFamily="34" charset="0"/>
              </a:rPr>
              <a:t>Thank you</a:t>
            </a:r>
            <a:endParaRPr lang="en-AU" sz="5400" dirty="0">
              <a:solidFill>
                <a:srgbClr val="FFFFFF"/>
              </a:solidFill>
              <a:cs typeface="Segoe UI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80393" y="2228146"/>
            <a:ext cx="8046194" cy="2661638"/>
            <a:chOff x="680393" y="2228146"/>
            <a:chExt cx="8046194" cy="2661638"/>
          </a:xfrm>
        </p:grpSpPr>
        <p:pic>
          <p:nvPicPr>
            <p:cNvPr id="7" name="Picture 15" descr="Follow NRC on Twitter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228146"/>
              <a:ext cx="2138363" cy="254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 userDrawn="1"/>
          </p:nvGrpSpPr>
          <p:grpSpPr>
            <a:xfrm>
              <a:off x="680393" y="3332447"/>
              <a:ext cx="431800" cy="1557337"/>
              <a:chOff x="684213" y="3573463"/>
              <a:chExt cx="431800" cy="1557337"/>
            </a:xfrm>
          </p:grpSpPr>
          <p:pic>
            <p:nvPicPr>
              <p:cNvPr id="9" name="Picture 11" descr="Phone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213" y="3573463"/>
                <a:ext cx="428625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2" descr="Website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213" y="4149725"/>
                <a:ext cx="431800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3" descr="Web logo (small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213" y="4725988"/>
                <a:ext cx="431800" cy="404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88107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y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DA1A8-4230-44BB-B7E4-89B31C982DF6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NZ" sz="5400" dirty="0" smtClean="0">
                <a:solidFill>
                  <a:srgbClr val="FFFFFF"/>
                </a:solidFill>
                <a:cs typeface="Segoe UI" pitchFamily="34" charset="0"/>
              </a:rPr>
              <a:t>Stay connected</a:t>
            </a:r>
            <a:endParaRPr lang="en-AU" sz="5400" dirty="0">
              <a:solidFill>
                <a:srgbClr val="FFFFFF"/>
              </a:solidFill>
              <a:cs typeface="Segoe UI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624656" y="2154852"/>
            <a:ext cx="8051800" cy="3357563"/>
            <a:chOff x="688975" y="2348880"/>
            <a:chExt cx="8051081" cy="3358183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4121993"/>
              <a:ext cx="658813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2405906"/>
              <a:ext cx="647700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5" y="3228231"/>
              <a:ext cx="72866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475656" y="4374530"/>
              <a:ext cx="7196138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NZ" sz="2800" b="1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24/7 Environmental Hotline</a:t>
              </a:r>
              <a:br>
                <a:rPr lang="en-NZ" sz="2800" b="1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en-NZ" sz="2800" b="1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0800 504 639</a:t>
              </a:r>
              <a:r>
                <a:rPr lang="en-NZ" sz="2800" b="1">
                  <a:solidFill>
                    <a:srgbClr val="000099"/>
                  </a:solidFill>
                  <a:latin typeface="Segoe UI" pitchFamily="34" charset="0"/>
                  <a:cs typeface="Segoe UI" pitchFamily="34" charset="0"/>
                </a:rPr>
                <a:t/>
              </a:r>
              <a:br>
                <a:rPr lang="en-NZ" sz="2800" b="1">
                  <a:solidFill>
                    <a:srgbClr val="000099"/>
                  </a:solidFill>
                  <a:latin typeface="Segoe UI" pitchFamily="34" charset="0"/>
                  <a:cs typeface="Segoe UI" pitchFamily="34" charset="0"/>
                </a:rPr>
              </a:br>
              <a:endParaRPr lang="en-AU" sz="28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482006" y="2348880"/>
              <a:ext cx="2519363" cy="765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NZ" sz="2800" b="1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0800 002 004</a:t>
              </a:r>
              <a:endParaRPr lang="en-AU" sz="28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1482006" y="3182715"/>
              <a:ext cx="7258050" cy="661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NZ" sz="2800" b="1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www.nrc.govt.nz</a:t>
              </a:r>
              <a:endParaRPr lang="en-AU" sz="28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588" y="4978400"/>
              <a:ext cx="72866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88" y="4964113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825" y="4972050"/>
              <a:ext cx="728663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6871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D1BD0-F127-4400-91D0-E8C2218DBD69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322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8A1E8-943A-40D5-A87F-C00ED3ABA120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3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BC60A-2B5F-4D05-AD9C-1464CDA32C23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0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7B30E-F15F-4260-A110-7A08C5826442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038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2773A-59A9-4495-BA77-0FDE6EC710AF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852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F127F-8FD8-4BD6-91CD-30EC466AC297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466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EFB27-31C5-41DB-9134-916298498DAB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400989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19680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19168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342699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6B348-9D0B-4DC1-A8B5-0AF9227875A6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23528" y="26064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>
                <a:solidFill>
                  <a:srgbClr val="FFFFFF"/>
                </a:solidFill>
              </a:rPr>
              <a:t>Click to edit Master title style</a:t>
            </a:r>
            <a:endParaRPr lang="en-NZ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37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06084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AB752-8792-4925-993B-C059B2E83435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23528" y="26064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Segoe U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>
                <a:solidFill>
                  <a:srgbClr val="FFFFFF"/>
                </a:solidFill>
              </a:rPr>
              <a:t>Click to edit Master title style</a:t>
            </a:r>
            <a:endParaRPr lang="en-NZ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748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DA1A8-4230-44BB-B7E4-89B31C982DF6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NZ" sz="5400" dirty="0" smtClean="0">
                <a:solidFill>
                  <a:srgbClr val="FFFFFF"/>
                </a:solidFill>
                <a:cs typeface="Segoe UI" pitchFamily="34" charset="0"/>
              </a:rPr>
              <a:t>Thank you</a:t>
            </a:r>
            <a:endParaRPr lang="en-AU" sz="5400" dirty="0">
              <a:solidFill>
                <a:srgbClr val="FFFFFF"/>
              </a:solidFill>
              <a:cs typeface="Segoe UI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80393" y="2228146"/>
            <a:ext cx="8046194" cy="2661638"/>
            <a:chOff x="680393" y="2228146"/>
            <a:chExt cx="8046194" cy="2661638"/>
          </a:xfrm>
        </p:grpSpPr>
        <p:pic>
          <p:nvPicPr>
            <p:cNvPr id="7" name="Picture 15" descr="Follow NRC on Twitter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228146"/>
              <a:ext cx="2138363" cy="254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 userDrawn="1"/>
          </p:nvGrpSpPr>
          <p:grpSpPr>
            <a:xfrm>
              <a:off x="680393" y="3332447"/>
              <a:ext cx="431800" cy="1557337"/>
              <a:chOff x="684213" y="3573463"/>
              <a:chExt cx="431800" cy="1557337"/>
            </a:xfrm>
          </p:grpSpPr>
          <p:pic>
            <p:nvPicPr>
              <p:cNvPr id="9" name="Picture 11" descr="Phone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213" y="3573463"/>
                <a:ext cx="428625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2" descr="Website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213" y="4149725"/>
                <a:ext cx="431800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3" descr="Web logo (small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213" y="4725988"/>
                <a:ext cx="431800" cy="404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047882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y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DA1A8-4230-44BB-B7E4-89B31C982DF6}" type="slidenum">
              <a:rPr lang="en-AU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NZ" sz="5400" dirty="0" smtClean="0">
                <a:solidFill>
                  <a:srgbClr val="FFFFFF"/>
                </a:solidFill>
                <a:cs typeface="Segoe UI" pitchFamily="34" charset="0"/>
              </a:rPr>
              <a:t>Stay connected</a:t>
            </a:r>
            <a:endParaRPr lang="en-AU" sz="5400" dirty="0">
              <a:solidFill>
                <a:srgbClr val="FFFFFF"/>
              </a:solidFill>
              <a:cs typeface="Segoe UI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624656" y="2154852"/>
            <a:ext cx="8051800" cy="3357563"/>
            <a:chOff x="688975" y="2348880"/>
            <a:chExt cx="8051081" cy="3358183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4121993"/>
              <a:ext cx="658813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2405906"/>
              <a:ext cx="647700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5" y="3228231"/>
              <a:ext cx="72866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475656" y="4374530"/>
              <a:ext cx="7196138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NZ" sz="2800" b="1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24/7 Environmental Hotline</a:t>
              </a:r>
              <a:br>
                <a:rPr lang="en-NZ" sz="2800" b="1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en-NZ" sz="2800" b="1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0800 504 639</a:t>
              </a:r>
              <a:r>
                <a:rPr lang="en-NZ" sz="2800" b="1">
                  <a:solidFill>
                    <a:srgbClr val="000099"/>
                  </a:solidFill>
                  <a:latin typeface="Segoe UI" pitchFamily="34" charset="0"/>
                  <a:cs typeface="Segoe UI" pitchFamily="34" charset="0"/>
                </a:rPr>
                <a:t/>
              </a:r>
              <a:br>
                <a:rPr lang="en-NZ" sz="2800" b="1">
                  <a:solidFill>
                    <a:srgbClr val="000099"/>
                  </a:solidFill>
                  <a:latin typeface="Segoe UI" pitchFamily="34" charset="0"/>
                  <a:cs typeface="Segoe UI" pitchFamily="34" charset="0"/>
                </a:rPr>
              </a:br>
              <a:endParaRPr lang="en-AU" sz="28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482006" y="2348880"/>
              <a:ext cx="2519363" cy="765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NZ" sz="2800" b="1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0800 002 004</a:t>
              </a:r>
              <a:endParaRPr lang="en-AU" sz="28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1482006" y="3182715"/>
              <a:ext cx="7258050" cy="661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NZ" sz="2800" b="1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www.nrc.govt.nz</a:t>
              </a:r>
              <a:endParaRPr lang="en-AU" sz="28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588" y="4978400"/>
              <a:ext cx="72866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88" y="4964113"/>
              <a:ext cx="7429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825" y="4972050"/>
              <a:ext cx="728663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7107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4347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84122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94411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56393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81445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39644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CDD4-278B-4838-B8DE-98C64F0A27FA}" type="datetimeFigureOut">
              <a:rPr lang="en-NZ" smtClean="0"/>
              <a:pPr/>
              <a:t>20/05/2015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24F3-3BB7-487A-9CBB-63504A700C0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08627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275" y="44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638800" y="4343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29" name="Picture 6" descr="G:\WORDDATA\Community Relations Image Library\Publications &amp; Signage\Posters\Transparent lines &amp; logos\Long term footer A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644" r="1370"/>
          <a:stretch>
            <a:fillRect/>
          </a:stretch>
        </p:blipFill>
        <p:spPr bwMode="auto">
          <a:xfrm>
            <a:off x="0" y="5589588"/>
            <a:ext cx="9144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:\WORDDATA\Community Relations Image Library\Publications &amp; Signage\Posters\Corporate heade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486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275" y="44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638800" y="4343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29" name="Picture 6" descr="G:\WORDDATA\Community Relations Image Library\Publications &amp; Signage\Posters\Transparent lines &amp; logos\Long term footer A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644" r="1370"/>
          <a:stretch>
            <a:fillRect/>
          </a:stretch>
        </p:blipFill>
        <p:spPr bwMode="auto">
          <a:xfrm>
            <a:off x="0" y="5589588"/>
            <a:ext cx="9144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:\WORDDATA\Community Relations Image Library\Publications &amp; Signage\Posters\Corporate heade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384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s://www.google.co.nz/url?sa=i&amp;rct=j&amp;q=&amp;esrc=s&amp;frm=1&amp;source=images&amp;cd=&amp;cad=rja&amp;uact=8&amp;ved=0CAcQjRw&amp;url=https://donpnz.wordpress.com/2012/10/&amp;ei=vIvuVITOIqaumAWHhoH4CA&amp;bvm=bv.86956481,d.dGc&amp;psig=AFQjCNEKnUBTp6SUTDHgAp2-6oVuadsXkQ&amp;ust=142500582279323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nt@nrc.govt.n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hyperlink" Target="http://www.google.co.nz/url?sa=i&amp;rct=j&amp;q=&amp;esrc=s&amp;frm=1&amp;source=images&amp;cd=&amp;cad=rja&amp;uact=8&amp;ved=0CAcQjRw&amp;url=http://www.paraglidingmap.com/sites/shipwreck-bay&amp;ei=0pHuVKLcOsPPmwXUgYKoBw&amp;bvm=bv.86956481,d.dGY&amp;psig=AFQjCNEwqKwrjfFRiDQmq-G5sj3GTpPZYQ&amp;ust=1425007412019144" TargetMode="External"/><Relationship Id="rId4" Type="http://schemas.openxmlformats.org/officeDocument/2006/relationships/hyperlink" Target="https://www.google.co.nz/url?sa=i&amp;rct=j&amp;q=&amp;esrc=s&amp;frm=1&amp;source=images&amp;cd=&amp;cad=rja&amp;uact=8&amp;ved=0CAcQjRw&amp;url=https://donpnz.wordpress.com/2012/10/&amp;ei=vIvuVITOIqaumAWHhoH4CA&amp;bvm=bv.86956481,d.dGc&amp;psig=AFQjCNEKnUBTp6SUTDHgAp2-6oVuadsXkQ&amp;ust=1425005822793235" TargetMode="External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.nz/url?sa=i&amp;rct=j&amp;q=&amp;esrc=s&amp;frm=1&amp;source=images&amp;cd=&amp;cad=rja&amp;uact=8&amp;ved=0CAcQjRw&amp;url=https://donpnz.wordpress.com/2012/10/&amp;ei=vIvuVITOIqaumAWHhoH4CA&amp;bvm=bv.86956481,d.dGc&amp;psig=AFQjCNEKnUBTp6SUTDHgAp2-6oVuadsXkQ&amp;ust=1425005822793235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548" y="1322487"/>
            <a:ext cx="7772400" cy="1470025"/>
          </a:xfrm>
        </p:spPr>
        <p:txBody>
          <a:bodyPr/>
          <a:lstStyle/>
          <a:p>
            <a:r>
              <a:rPr lang="en-NZ" sz="4000" b="1" dirty="0">
                <a:cs typeface="Segoe UI" pitchFamily="34" charset="0"/>
              </a:rPr>
              <a:t>Identifying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sz="4000" b="1" dirty="0">
                <a:cs typeface="Segoe UI" pitchFamily="34" charset="0"/>
              </a:rPr>
              <a:t>Regionally</a:t>
            </a:r>
            <a:r>
              <a:rPr lang="en-NZ" dirty="0" smtClean="0"/>
              <a:t> </a:t>
            </a:r>
            <a:r>
              <a:rPr lang="en-NZ" sz="4000" b="1" dirty="0">
                <a:cs typeface="Segoe UI" pitchFamily="34" charset="0"/>
              </a:rPr>
              <a:t>significant</a:t>
            </a:r>
            <a:r>
              <a:rPr lang="en-NZ" dirty="0" smtClean="0"/>
              <a:t> </a:t>
            </a:r>
            <a:r>
              <a:rPr lang="en-NZ" sz="4000" b="1" dirty="0">
                <a:cs typeface="Segoe UI" pitchFamily="34" charset="0"/>
              </a:rPr>
              <a:t>surf</a:t>
            </a:r>
            <a:r>
              <a:rPr lang="en-NZ" dirty="0" smtClean="0"/>
              <a:t> </a:t>
            </a:r>
            <a:r>
              <a:rPr lang="en-NZ" sz="4000" b="1" dirty="0">
                <a:cs typeface="Segoe UI" pitchFamily="34" charset="0"/>
              </a:rPr>
              <a:t>breaks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1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1" y="3284984"/>
            <a:ext cx="9197032" cy="29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M:\Community Relations\All Staff - Communication resources\NRC brand - header and footer images\Corporate Footer (A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780" y="3935968"/>
            <a:ext cx="9505056" cy="318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62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066800"/>
          </a:xfrm>
        </p:spPr>
        <p:txBody>
          <a:bodyPr/>
          <a:lstStyle/>
          <a:p>
            <a:pPr eaLnBrk="1" hangingPunct="1"/>
            <a:r>
              <a:rPr lang="en-NZ" smtClean="0">
                <a:cs typeface="Segoe UI" pitchFamily="34" charset="0"/>
              </a:rPr>
              <a:t>Slide Heading 1</a:t>
            </a:r>
            <a:endParaRPr lang="en-AU" smtClean="0">
              <a:cs typeface="Segoe UI" pitchFamily="34" charset="0"/>
            </a:endParaRPr>
          </a:p>
        </p:txBody>
      </p:sp>
      <p:pic>
        <p:nvPicPr>
          <p:cNvPr id="1026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249" y="-19312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1844824"/>
            <a:ext cx="8077200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NZ" sz="2800"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362200"/>
            <a:ext cx="792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tabLst>
                <a:tab pos="381000" algn="l"/>
              </a:tabLst>
            </a:pPr>
            <a:endParaRPr lang="en-AU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-34036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117" y="1556792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/>
              <a:t>Wave quality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/>
              <a:t>Consistency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/>
              <a:t>Rarity (of break type)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/>
              <a:t>Uniqueness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/>
              <a:t>Frequency of use / popularity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/>
              <a:t>Wilderness / isolation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  <a:p>
            <a:endParaRPr lang="en-NZ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685756" y="260648"/>
            <a:ext cx="388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4000" b="1" dirty="0" smtClean="0">
                <a:latin typeface="+mj-lt"/>
                <a:ea typeface="+mj-ea"/>
                <a:cs typeface="Segoe UI" pitchFamily="34" charset="0"/>
              </a:rPr>
              <a:t>Proposed criteria</a:t>
            </a:r>
            <a:r>
              <a:rPr lang="en-NZ" u="sng" dirty="0" smtClean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2361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000" dirty="0" smtClean="0"/>
              <a:t>10 = The best example in the region</a:t>
            </a:r>
          </a:p>
          <a:p>
            <a:r>
              <a:rPr lang="en-NZ" sz="3000" dirty="0" smtClean="0"/>
              <a:t>1 = A very poor example e.g. inner harbour beach</a:t>
            </a:r>
            <a:endParaRPr lang="en-NZ" sz="3000" dirty="0"/>
          </a:p>
        </p:txBody>
      </p:sp>
      <p:pic>
        <p:nvPicPr>
          <p:cNvPr id="4" name="Picture 4" descr="http://www.whangamata-marina.co.nz/wp-content/uploads/2007-B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8548" y="5387473"/>
            <a:ext cx="3356372" cy="1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donpnz.files.wordpress.com/2012/10/bowl_crop-01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02184"/>
            <a:ext cx="2612078" cy="14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chaelpa\Desktop\Aramoan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329" y="5402184"/>
            <a:ext cx="2226975" cy="14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urfspotsmap.com/wp-content/uploads/2013/06/Stent-Rd-Taranaki-New-Zealand-surf-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87473"/>
            <a:ext cx="1953192" cy="14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249" y="-19312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0248" y="260648"/>
            <a:ext cx="9252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latin typeface="+mj-lt"/>
                <a:ea typeface="+mj-ea"/>
                <a:cs typeface="Segoe UI" pitchFamily="34" charset="0"/>
              </a:rPr>
              <a:t>S</a:t>
            </a:r>
            <a:r>
              <a:rPr lang="en-NZ" sz="4000" b="1" dirty="0" smtClean="0">
                <a:latin typeface="+mj-lt"/>
                <a:ea typeface="+mj-ea"/>
                <a:cs typeface="Segoe UI" pitchFamily="34" charset="0"/>
              </a:rPr>
              <a:t>coring</a:t>
            </a:r>
            <a:endParaRPr lang="en-NZ" sz="4000" b="1" dirty="0">
              <a:latin typeface="+mj-lt"/>
              <a:ea typeface="+mj-ea"/>
              <a:cs typeface="Segoe UI" pitchFamily="34" charset="0"/>
            </a:endParaRPr>
          </a:p>
          <a:p>
            <a:pPr algn="ctr"/>
            <a:endParaRPr lang="en-NZ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0004494"/>
              </p:ext>
            </p:extLst>
          </p:nvPr>
        </p:nvGraphicFramePr>
        <p:xfrm>
          <a:off x="457200" y="2866850"/>
          <a:ext cx="8075239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828"/>
                <a:gridCol w="927954"/>
                <a:gridCol w="1069638"/>
                <a:gridCol w="909718"/>
                <a:gridCol w="1026151"/>
                <a:gridCol w="975650"/>
                <a:gridCol w="1026151"/>
                <a:gridCol w="925149"/>
              </a:tblGrid>
              <a:tr h="726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Break Name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Wave Quality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Consistency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Rarity (of break type) 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Uniqueness</a:t>
                      </a:r>
                      <a:endParaRPr lang="en-NZ" sz="16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Popularity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Wilderness / Isolation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TOTAL Score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3634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Mangawhai Bar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3634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Mangawhai Beach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N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181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Ocean beach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r>
                        <a:rPr lang="en-AU" sz="1600" dirty="0" smtClean="0">
                          <a:effectLst/>
                        </a:rPr>
                        <a:t>7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7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r>
                        <a:rPr lang="en-AU" sz="1600" dirty="0" smtClean="0">
                          <a:effectLst/>
                        </a:rPr>
                        <a:t>3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r>
                        <a:rPr lang="en-AU" sz="1600" dirty="0" smtClean="0">
                          <a:effectLst/>
                        </a:rPr>
                        <a:t>3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r>
                        <a:rPr lang="en-AU" sz="1600" dirty="0" smtClean="0">
                          <a:effectLst/>
                        </a:rPr>
                        <a:t>7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r>
                        <a:rPr lang="en-AU" sz="1600" dirty="0" smtClean="0">
                          <a:effectLst/>
                        </a:rPr>
                        <a:t>4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794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611188" y="2348880"/>
            <a:ext cx="7924800" cy="252095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6575" indent="-536575" defTabSz="987425" eaLnBrk="1" hangingPunct="1">
              <a:lnSpc>
                <a:spcPct val="80000"/>
              </a:lnSpc>
              <a:buFontTx/>
              <a:buNone/>
            </a:pPr>
            <a:r>
              <a:rPr lang="en-NZ" b="1" kern="0" dirty="0" smtClean="0">
                <a:solidFill>
                  <a:srgbClr val="0070C0"/>
                </a:solidFill>
                <a:cs typeface="Segoe UI" pitchFamily="34" charset="0"/>
              </a:rPr>
              <a:t>Michael Payne</a:t>
            </a:r>
          </a:p>
          <a:p>
            <a:pPr marL="536575" indent="-536575" defTabSz="987425" eaLnBrk="1" hangingPunct="1">
              <a:lnSpc>
                <a:spcPct val="80000"/>
              </a:lnSpc>
              <a:buFontTx/>
              <a:buNone/>
            </a:pPr>
            <a:r>
              <a:rPr lang="en-NZ" sz="2400" kern="0" dirty="0" smtClean="0">
                <a:solidFill>
                  <a:srgbClr val="000000"/>
                </a:solidFill>
                <a:cs typeface="Segoe UI" pitchFamily="34" charset="0"/>
              </a:rPr>
              <a:t>Policy Analyst</a:t>
            </a:r>
          </a:p>
          <a:p>
            <a:pPr marL="536575" indent="-536575" defTabSz="987425" eaLnBrk="1" hangingPunct="1">
              <a:lnSpc>
                <a:spcPct val="80000"/>
              </a:lnSpc>
              <a:buFontTx/>
              <a:buNone/>
            </a:pPr>
            <a:endParaRPr lang="en-NZ" sz="1200" kern="0" dirty="0" smtClean="0">
              <a:solidFill>
                <a:srgbClr val="000000"/>
              </a:solidFill>
              <a:cs typeface="Segoe UI" pitchFamily="34" charset="0"/>
            </a:endParaRPr>
          </a:p>
          <a:p>
            <a:pPr marL="536575" indent="-536575" defTabSz="987425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NZ" sz="2400" kern="0" dirty="0" smtClean="0">
                <a:solidFill>
                  <a:srgbClr val="000000"/>
                </a:solidFill>
                <a:cs typeface="Segoe UI" pitchFamily="34" charset="0"/>
              </a:rPr>
              <a:t>	09 470 1121</a:t>
            </a:r>
            <a:endParaRPr lang="en-NZ" sz="2400" kern="0" dirty="0">
              <a:solidFill>
                <a:srgbClr val="000000"/>
              </a:solidFill>
              <a:cs typeface="Segoe UI" pitchFamily="34" charset="0"/>
            </a:endParaRPr>
          </a:p>
          <a:p>
            <a:pPr marL="536575" indent="-536575" defTabSz="987425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NZ" sz="2400" kern="0" dirty="0" smtClean="0">
                <a:solidFill>
                  <a:srgbClr val="000000"/>
                </a:solidFill>
                <a:cs typeface="Segoe UI" pitchFamily="34" charset="0"/>
              </a:rPr>
              <a:t>	michaelpa</a:t>
            </a:r>
            <a:r>
              <a:rPr lang="en-NZ" sz="2400" kern="0" dirty="0" smtClean="0">
                <a:solidFill>
                  <a:srgbClr val="000000"/>
                </a:solidFill>
                <a:cs typeface="Segoe UI" pitchFamily="34" charset="0"/>
                <a:hlinkClick r:id="rId3"/>
              </a:rPr>
              <a:t>@nrc.govt.nz</a:t>
            </a:r>
            <a:endParaRPr lang="en-NZ" sz="2400" kern="0" dirty="0">
              <a:solidFill>
                <a:srgbClr val="000000"/>
              </a:solidFill>
              <a:cs typeface="Segoe UI" pitchFamily="34" charset="0"/>
            </a:endParaRPr>
          </a:p>
          <a:p>
            <a:pPr marL="536575" indent="-536575" defTabSz="987425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NZ" sz="2400" kern="0" dirty="0" smtClean="0">
                <a:solidFill>
                  <a:srgbClr val="000000"/>
                </a:solidFill>
                <a:cs typeface="Segoe UI" pitchFamily="34" charset="0"/>
              </a:rPr>
              <a:t>	</a:t>
            </a:r>
          </a:p>
          <a:p>
            <a:pPr marL="536575" indent="-536575" defTabSz="987425"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NZ" sz="2400" kern="0" dirty="0">
                <a:solidFill>
                  <a:srgbClr val="000000"/>
                </a:solidFill>
                <a:cs typeface="Segoe UI" pitchFamily="34" charset="0"/>
              </a:rPr>
              <a:t> </a:t>
            </a:r>
            <a:r>
              <a:rPr lang="en-NZ" sz="2400" kern="0" dirty="0" smtClean="0">
                <a:solidFill>
                  <a:srgbClr val="000000"/>
                </a:solidFill>
                <a:cs typeface="Segoe UI" pitchFamily="34" charset="0"/>
              </a:rPr>
              <a:t>     www.nrc.govt.nz</a:t>
            </a:r>
          </a:p>
        </p:txBody>
      </p:sp>
    </p:spTree>
    <p:extLst>
      <p:ext uri="{BB962C8B-B14F-4D97-AF65-F5344CB8AC3E}">
        <p14:creationId xmlns:p14="http://schemas.microsoft.com/office/powerpoint/2010/main" xmlns="" val="41474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27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1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48" y="10840"/>
            <a:ext cx="8229600" cy="1143000"/>
          </a:xfrm>
        </p:spPr>
        <p:txBody>
          <a:bodyPr/>
          <a:lstStyle/>
          <a:p>
            <a:r>
              <a:rPr lang="en-NZ" b="1" dirty="0" smtClean="0"/>
              <a:t>Workshop Overview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Introductions </a:t>
            </a:r>
          </a:p>
          <a:p>
            <a:r>
              <a:rPr lang="en-NZ" dirty="0"/>
              <a:t>Overview </a:t>
            </a:r>
          </a:p>
          <a:p>
            <a:pPr lvl="1"/>
            <a:r>
              <a:rPr lang="en-NZ" dirty="0"/>
              <a:t>National legislation</a:t>
            </a:r>
          </a:p>
          <a:p>
            <a:pPr lvl="1"/>
            <a:r>
              <a:rPr lang="en-NZ" dirty="0"/>
              <a:t>What are other regions doing?</a:t>
            </a:r>
          </a:p>
          <a:p>
            <a:pPr lvl="1"/>
            <a:r>
              <a:rPr lang="en-NZ" dirty="0"/>
              <a:t>What are we proposing? </a:t>
            </a:r>
            <a:endParaRPr lang="en-NZ" dirty="0" smtClean="0"/>
          </a:p>
          <a:p>
            <a:r>
              <a:rPr lang="en-NZ" dirty="0" smtClean="0"/>
              <a:t>Identifying breaks</a:t>
            </a:r>
          </a:p>
          <a:p>
            <a:pPr lvl="1"/>
            <a:r>
              <a:rPr lang="en-NZ" dirty="0" smtClean="0"/>
              <a:t>Top 20</a:t>
            </a:r>
          </a:p>
          <a:p>
            <a:pPr lvl="1"/>
            <a:r>
              <a:rPr lang="en-NZ" dirty="0" smtClean="0"/>
              <a:t>Criteria</a:t>
            </a:r>
          </a:p>
          <a:p>
            <a:pPr lvl="1"/>
            <a:r>
              <a:rPr lang="en-NZ" dirty="0" smtClean="0"/>
              <a:t>Rate surf breaks </a:t>
            </a:r>
          </a:p>
          <a:p>
            <a:r>
              <a:rPr lang="en-NZ" dirty="0" smtClean="0"/>
              <a:t>Policy </a:t>
            </a:r>
            <a:endParaRPr lang="en-NZ" dirty="0"/>
          </a:p>
          <a:p>
            <a:pPr marL="457200" lvl="1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436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whangamata-marina.co.nz/wp-content/uploads/2007-B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8548" y="4987682"/>
            <a:ext cx="3356372" cy="1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onpnz.files.wordpress.com/2012/10/bowl_crop-01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02393"/>
            <a:ext cx="2612078" cy="14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aelpa\Desktop\Aramoan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329" y="5002393"/>
            <a:ext cx="2226975" cy="14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1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NZ" b="1" dirty="0" smtClean="0">
                <a:cs typeface="Segoe UI" pitchFamily="34" charset="0"/>
              </a:rPr>
              <a:t>Nationally Significant Surf breaks</a:t>
            </a:r>
            <a:endParaRPr lang="en-AU" b="1" dirty="0" smtClean="0">
              <a:cs typeface="Segoe UI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1989138"/>
            <a:ext cx="8077200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NZ" sz="2800"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362200"/>
            <a:ext cx="792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tabLst>
                <a:tab pos="381000" algn="l"/>
              </a:tabLst>
            </a:pPr>
            <a:endParaRPr lang="en-AU" sz="28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 descr="http://www.surfbreak.org.nz/wp-content/uploads/2014/01/NZCPS_cover-212x3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9784"/>
            <a:ext cx="2019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urfspotsmap.com/wp-content/uploads/2013/06/Stent-Rd-Taranaki-New-Zealand-surf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87682"/>
            <a:ext cx="1953192" cy="14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static.panoramio.com/photos/large/1457812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359" y="1772816"/>
            <a:ext cx="5218241" cy="28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48" y="10840"/>
            <a:ext cx="8229600" cy="1143000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8"/>
            <a:ext cx="9180512" cy="758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1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376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066800"/>
          </a:xfrm>
        </p:spPr>
        <p:txBody>
          <a:bodyPr/>
          <a:lstStyle/>
          <a:p>
            <a:pPr eaLnBrk="1" hangingPunct="1"/>
            <a:r>
              <a:rPr lang="en-NZ" smtClean="0">
                <a:cs typeface="Segoe UI" pitchFamily="34" charset="0"/>
              </a:rPr>
              <a:t>Slide Heading 1</a:t>
            </a:r>
            <a:endParaRPr lang="en-AU" smtClean="0">
              <a:cs typeface="Segoe UI" pitchFamily="34" charset="0"/>
            </a:endParaRPr>
          </a:p>
        </p:txBody>
      </p:sp>
      <p:pic>
        <p:nvPicPr>
          <p:cNvPr id="1026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1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1844824"/>
            <a:ext cx="8077200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NZ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362200"/>
            <a:ext cx="792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tabLst>
                <a:tab pos="381000" algn="l"/>
              </a:tabLst>
            </a:pPr>
            <a:endParaRPr lang="en-AU" sz="20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-34036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099" y="155679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>
              <a:solidFill>
                <a:prstClr val="black"/>
              </a:solidFill>
            </a:endParaRPr>
          </a:p>
          <a:p>
            <a:endParaRPr lang="en-NZ" b="1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760" y="404664"/>
            <a:ext cx="4571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NZ" sz="4000" b="1" dirty="0">
                <a:latin typeface="+mj-lt"/>
                <a:ea typeface="+mj-ea"/>
                <a:cs typeface="Segoe UI" pitchFamily="34" charset="0"/>
              </a:rPr>
              <a:t>What are we </a:t>
            </a:r>
            <a:r>
              <a:rPr lang="en-NZ" sz="4000" b="1" dirty="0" smtClean="0">
                <a:latin typeface="+mj-lt"/>
                <a:ea typeface="+mj-ea"/>
                <a:cs typeface="Segoe UI" pitchFamily="34" charset="0"/>
              </a:rPr>
              <a:t>doing?</a:t>
            </a:r>
            <a:endParaRPr lang="en-NZ" sz="4000" b="1" dirty="0"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3" y="1816707"/>
            <a:ext cx="8388241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NZ" sz="3200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 smtClean="0"/>
              <a:t>Mapping </a:t>
            </a:r>
            <a:r>
              <a:rPr lang="en-NZ" sz="3000" u="sng" dirty="0" smtClean="0"/>
              <a:t>regionally</a:t>
            </a:r>
            <a:r>
              <a:rPr lang="en-NZ" sz="3000" dirty="0" smtClean="0"/>
              <a:t> significant breaks</a:t>
            </a:r>
            <a:endParaRPr lang="en-NZ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/>
              <a:t>Policy directing management of significant breaks (not yet identified)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000" dirty="0"/>
              <a:t>Regional </a:t>
            </a:r>
            <a:r>
              <a:rPr lang="en-NZ" sz="3000" dirty="0" smtClean="0"/>
              <a:t>Plan – ‘rule’ book for natural resources</a:t>
            </a:r>
            <a:endParaRPr lang="en-NZ" sz="3000" dirty="0"/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NZ" sz="2600" dirty="0"/>
              <a:t>Draft </a:t>
            </a:r>
            <a:r>
              <a:rPr lang="en-NZ" sz="2600" dirty="0" smtClean="0"/>
              <a:t>mid </a:t>
            </a:r>
            <a:r>
              <a:rPr lang="en-NZ" sz="2600" dirty="0"/>
              <a:t>2016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NZ" sz="2600" dirty="0"/>
              <a:t>Notified mid 2017</a:t>
            </a:r>
          </a:p>
          <a:p>
            <a:pPr marL="742950" lvl="1" indent="-285750">
              <a:buFontTx/>
              <a:buChar char="-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xmlns="" val="28774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507" y="-40294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48" y="10840"/>
            <a:ext cx="8229600" cy="1143000"/>
          </a:xfrm>
        </p:spPr>
        <p:txBody>
          <a:bodyPr/>
          <a:lstStyle/>
          <a:p>
            <a:r>
              <a:rPr lang="en-NZ" sz="4000" b="1" dirty="0" smtClean="0">
                <a:cs typeface="Segoe UI" pitchFamily="34" charset="0"/>
              </a:rPr>
              <a:t>What are others doing?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2050" name="Picture 2" descr="C:\Users\michaelpa\Desktop\the mou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45" y="4437112"/>
            <a:ext cx="1371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haelpa\Desktop\Mt_Tarana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45" y="3068960"/>
            <a:ext cx="177707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chaelpa\Desktop\Auckland%20Sce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72" y="1700808"/>
            <a:ext cx="137537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chaelpa\Desktop\wellington-commercial-cleaning-hea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72" y="5805264"/>
            <a:ext cx="23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170080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Mapped using polygons , Policy –avoid or remedy / mitigate adverse effects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2232" y="4420757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Mapped using symbols, Policy –avoid significant adverse effects, 1km trigger </a:t>
            </a:r>
            <a:endParaRPr lang="en-NZ" sz="2000" dirty="0"/>
          </a:p>
        </p:txBody>
      </p:sp>
      <p:sp>
        <p:nvSpPr>
          <p:cNvPr id="6" name="Rectangle 5"/>
          <p:cNvSpPr/>
          <p:nvPr/>
        </p:nvSpPr>
        <p:spPr>
          <a:xfrm>
            <a:off x="3212232" y="5671735"/>
            <a:ext cx="5392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/>
              <a:t>Mapped using polygons , Policy </a:t>
            </a:r>
            <a:r>
              <a:rPr lang="en-NZ" sz="2000" dirty="0" smtClean="0"/>
              <a:t>–avoid significant effects on breaks,  avoid minor effects on natural processes and avoid ongoing effects on access. </a:t>
            </a:r>
            <a:endParaRPr lang="en-NZ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299695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Mapped </a:t>
            </a:r>
            <a:r>
              <a:rPr lang="en-NZ" sz="2000" dirty="0" smtClean="0"/>
              <a:t>in Regional Policy Statement, </a:t>
            </a:r>
            <a:r>
              <a:rPr lang="en-NZ" sz="2000" dirty="0"/>
              <a:t>Policy –avoid </a:t>
            </a:r>
            <a:r>
              <a:rPr lang="en-NZ" sz="2000" dirty="0" smtClean="0"/>
              <a:t>remedy  </a:t>
            </a:r>
            <a:r>
              <a:rPr lang="en-NZ" sz="2000" dirty="0"/>
              <a:t>mitigate adverse </a:t>
            </a:r>
            <a:r>
              <a:rPr lang="en-NZ" sz="2000" dirty="0" smtClean="0"/>
              <a:t>effects on amenity values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xmlns="" val="6313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066800"/>
          </a:xfrm>
        </p:spPr>
        <p:txBody>
          <a:bodyPr/>
          <a:lstStyle/>
          <a:p>
            <a:pPr eaLnBrk="1" hangingPunct="1"/>
            <a:r>
              <a:rPr lang="en-NZ" smtClean="0">
                <a:cs typeface="Segoe UI" pitchFamily="34" charset="0"/>
              </a:rPr>
              <a:t>Slide Heading 1</a:t>
            </a:r>
            <a:endParaRPr lang="en-AU" smtClean="0">
              <a:cs typeface="Segoe UI" pitchFamily="34" charset="0"/>
            </a:endParaRPr>
          </a:p>
        </p:txBody>
      </p:sp>
      <p:pic>
        <p:nvPicPr>
          <p:cNvPr id="1026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1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1844824"/>
            <a:ext cx="8077200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NZ" sz="2800"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362200"/>
            <a:ext cx="792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tabLst>
                <a:tab pos="381000" algn="l"/>
              </a:tabLst>
            </a:pPr>
            <a:endParaRPr lang="en-AU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-34036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099" y="155679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endParaRPr lang="en-NZ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771800" y="174667"/>
            <a:ext cx="3093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000" b="1" dirty="0">
                <a:latin typeface="+mj-lt"/>
                <a:ea typeface="+mj-ea"/>
                <a:cs typeface="Segoe UI" pitchFamily="34" charset="0"/>
              </a:rPr>
              <a:t>Other</a:t>
            </a:r>
            <a:r>
              <a:rPr lang="en-NZ" dirty="0" smtClean="0"/>
              <a:t> </a:t>
            </a:r>
            <a:r>
              <a:rPr lang="en-NZ" sz="4000" b="1" dirty="0">
                <a:latin typeface="+mj-lt"/>
                <a:ea typeface="+mj-ea"/>
                <a:cs typeface="Segoe UI" pitchFamily="34" charset="0"/>
              </a:rPr>
              <a:t>r</a:t>
            </a:r>
            <a:r>
              <a:rPr lang="en-NZ" sz="4000" b="1" dirty="0" smtClean="0">
                <a:latin typeface="+mj-lt"/>
                <a:ea typeface="+mj-ea"/>
                <a:cs typeface="Segoe UI" pitchFamily="34" charset="0"/>
              </a:rPr>
              <a:t>egions</a:t>
            </a:r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75" y="2166633"/>
            <a:ext cx="3195777" cy="3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ichaelpa\Desktop\Surf%20break%20Takapuna%20Sth%20Reef%202013-08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049" y="2132436"/>
            <a:ext cx="2736869" cy="3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Auckland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Bay of plenty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409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066800"/>
          </a:xfrm>
        </p:spPr>
        <p:txBody>
          <a:bodyPr/>
          <a:lstStyle/>
          <a:p>
            <a:pPr eaLnBrk="1" hangingPunct="1"/>
            <a:r>
              <a:rPr lang="en-NZ" smtClean="0">
                <a:cs typeface="Segoe UI" pitchFamily="34" charset="0"/>
              </a:rPr>
              <a:t>Slide Heading 1</a:t>
            </a:r>
            <a:endParaRPr lang="en-AU" smtClean="0">
              <a:cs typeface="Segoe UI" pitchFamily="34" charset="0"/>
            </a:endParaRPr>
          </a:p>
        </p:txBody>
      </p:sp>
      <p:pic>
        <p:nvPicPr>
          <p:cNvPr id="1026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1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1844824"/>
            <a:ext cx="8077200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NZ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362200"/>
            <a:ext cx="792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tabLst>
                <a:tab pos="381000" algn="l"/>
              </a:tabLst>
            </a:pPr>
            <a:endParaRPr lang="en-AU" sz="20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-34036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099" y="155679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>
              <a:solidFill>
                <a:prstClr val="black"/>
              </a:solidFill>
            </a:endParaRPr>
          </a:p>
          <a:p>
            <a:endParaRPr lang="en-NZ" b="1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932" y="404664"/>
            <a:ext cx="328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NZ" sz="4000" b="1" dirty="0" smtClean="0">
                <a:latin typeface="+mj-lt"/>
                <a:ea typeface="+mj-ea"/>
                <a:cs typeface="Segoe UI" pitchFamily="34" charset="0"/>
              </a:rPr>
              <a:t>Plan for today </a:t>
            </a:r>
            <a:endParaRPr lang="en-NZ" sz="4000" b="1" dirty="0"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3" y="1816707"/>
            <a:ext cx="838824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 smtClean="0"/>
              <a:t>Goal = identify a top 12-15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 smtClean="0"/>
              <a:t>Start with 20+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 smtClean="0"/>
              <a:t>Confirm criteria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000" dirty="0" smtClean="0"/>
              <a:t>Assess the 20+ against the criteria</a:t>
            </a:r>
            <a:endParaRPr lang="en-NZ" sz="32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NZ" sz="3200" dirty="0" smtClean="0"/>
              <a:t>Identify 12-15</a:t>
            </a:r>
            <a:endParaRPr lang="en-NZ" sz="3000" dirty="0"/>
          </a:p>
        </p:txBody>
      </p:sp>
    </p:spTree>
    <p:extLst>
      <p:ext uri="{BB962C8B-B14F-4D97-AF65-F5344CB8AC3E}">
        <p14:creationId xmlns:p14="http://schemas.microsoft.com/office/powerpoint/2010/main" xmlns="" val="9864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ommunity Relations\All Staff - Communication resources\NRC brand - header and footer images\CoastCare header - no logo (A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02"/>
            <a:ext cx="9252520" cy="18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48" y="188640"/>
            <a:ext cx="8229600" cy="1143000"/>
          </a:xfrm>
        </p:spPr>
        <p:txBody>
          <a:bodyPr/>
          <a:lstStyle/>
          <a:p>
            <a:r>
              <a:rPr lang="en-NZ" sz="4000" b="1" dirty="0">
                <a:cs typeface="Segoe UI" pitchFamily="34" charset="0"/>
              </a:rPr>
              <a:t>Top</a:t>
            </a:r>
            <a:r>
              <a:rPr lang="en-NZ" dirty="0" smtClean="0"/>
              <a:t> </a:t>
            </a:r>
            <a:r>
              <a:rPr lang="en-NZ" sz="4000" b="1" dirty="0">
                <a:cs typeface="Segoe UI" pitchFamily="34" charset="0"/>
              </a:rPr>
              <a:t>20</a:t>
            </a:r>
            <a:r>
              <a:rPr lang="en-NZ" dirty="0" smtClean="0"/>
              <a:t> </a:t>
            </a:r>
            <a:r>
              <a:rPr lang="en-NZ" sz="4000" b="1" dirty="0">
                <a:cs typeface="Segoe UI" pitchFamily="34" charset="0"/>
              </a:rPr>
              <a:t>surf</a:t>
            </a:r>
            <a:r>
              <a:rPr lang="en-NZ" dirty="0" smtClean="0"/>
              <a:t> </a:t>
            </a:r>
            <a:r>
              <a:rPr lang="en-NZ" sz="4000" b="1" dirty="0">
                <a:cs typeface="Segoe UI" pitchFamily="34" charset="0"/>
              </a:rPr>
              <a:t>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5393008"/>
              </p:ext>
            </p:extLst>
          </p:nvPr>
        </p:nvGraphicFramePr>
        <p:xfrm>
          <a:off x="1524000" y="1397000"/>
          <a:ext cx="6096000" cy="3754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NZ" b="1" dirty="0" smtClean="0">
                          <a:solidFill>
                            <a:schemeClr val="tx1"/>
                          </a:solidFill>
                        </a:rPr>
                        <a:t>Michael’</a:t>
                      </a:r>
                      <a:r>
                        <a:rPr lang="en-NZ" b="1" baseline="0" dirty="0" smtClean="0">
                          <a:solidFill>
                            <a:schemeClr val="tx1"/>
                          </a:solidFill>
                        </a:rPr>
                        <a:t>s Top 20 </a:t>
                      </a:r>
                      <a:endParaRPr lang="en-N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Mangawhai Bar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The racecourse (</a:t>
                      </a:r>
                      <a:r>
                        <a:rPr lang="en-NZ" dirty="0" err="1" smtClean="0">
                          <a:solidFill>
                            <a:schemeClr val="tx1"/>
                          </a:solidFill>
                        </a:rPr>
                        <a:t>Ruakaka</a:t>
                      </a:r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Ocean Beach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Pataua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Bar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Horahora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Bar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Ngunguru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Bar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Sandy Bay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Whananaki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Bar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Pareparea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Beach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Elliots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Bay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Tapuatahi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Reefs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Takou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 Bay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Taupo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Bay (beach and point)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Henderson Bay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Rarawa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Beach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bluff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 House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Waimamaku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Beach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Kawarua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Waipoa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reefs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11"/>
                      </a:pP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Baylys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Beach </a:t>
                      </a:r>
                    </a:p>
                    <a:p>
                      <a:endParaRPr lang="en-NZ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http://www.whangamata-marina.co.nz/wp-content/uploads/2007-B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8548" y="5387473"/>
            <a:ext cx="3356372" cy="1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donpnz.files.wordpress.com/2012/10/bowl_crop-011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02184"/>
            <a:ext cx="2612078" cy="14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chaelpa\Desktop\Aramoan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329" y="5402184"/>
            <a:ext cx="2226975" cy="14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surfspotsmap.com/wp-content/uploads/2013/06/Stent-Rd-Taranaki-New-Zealand-surf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87473"/>
            <a:ext cx="1953192" cy="14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11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RC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RC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329</Words>
  <Application>Microsoft Office PowerPoint</Application>
  <PresentationFormat>On-screen Show (4:3)</PresentationFormat>
  <Paragraphs>133</Paragraphs>
  <Slides>13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Default Design</vt:lpstr>
      <vt:lpstr>1_Default Design</vt:lpstr>
      <vt:lpstr>Identifying Regionally significant surf breaks</vt:lpstr>
      <vt:lpstr>Workshop Overview</vt:lpstr>
      <vt:lpstr>Nationally Significant Surf breaks</vt:lpstr>
      <vt:lpstr>Slide 4</vt:lpstr>
      <vt:lpstr>Slide Heading 1</vt:lpstr>
      <vt:lpstr>What are others doing?</vt:lpstr>
      <vt:lpstr>Slide Heading 1</vt:lpstr>
      <vt:lpstr>Slide Heading 1</vt:lpstr>
      <vt:lpstr>Top 20 surf breaks</vt:lpstr>
      <vt:lpstr>Slide Heading 1</vt:lpstr>
      <vt:lpstr>Slide 11</vt:lpstr>
      <vt:lpstr>Slide 12</vt:lpstr>
      <vt:lpstr>Slide 13</vt:lpstr>
    </vt:vector>
  </TitlesOfParts>
  <Company>Northland Regional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Payne</dc:creator>
  <cp:lastModifiedBy>mike</cp:lastModifiedBy>
  <cp:revision>43</cp:revision>
  <dcterms:created xsi:type="dcterms:W3CDTF">2015-02-26T01:05:49Z</dcterms:created>
  <dcterms:modified xsi:type="dcterms:W3CDTF">2015-05-19T22:27:22Z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A740704</vt:lpwstr>
  </property>
  <property fmtid="{D5CDD505-2E9C-101B-9397-08002B2CF9AE}" pid="4" name="Objective-Title">
    <vt:lpwstr>surfbreak workshop presentation</vt:lpwstr>
  </property>
  <property fmtid="{D5CDD505-2E9C-101B-9397-08002B2CF9AE}" pid="5" name="Objective-Comment">
    <vt:lpwstr/>
  </property>
  <property fmtid="{D5CDD505-2E9C-101B-9397-08002B2CF9AE}" pid="6" name="Objective-CreationStamp">
    <vt:filetime>2015-04-21T20:47:09Z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2015-05-10T21:25:37Z</vt:filetime>
  </property>
  <property fmtid="{D5CDD505-2E9C-101B-9397-08002B2CF9AE}" pid="11" name="Objective-Owner">
    <vt:lpwstr>Michael Payne</vt:lpwstr>
  </property>
  <property fmtid="{D5CDD505-2E9C-101B-9397-08002B2CF9AE}" pid="12" name="Objective-Path">
    <vt:lpwstr>The Hub:Browse File Plan:Resource Management Planning:Regional Planning:New Regional Plan:Draft:Coastal Water Space:Surbreak background:</vt:lpwstr>
  </property>
  <property fmtid="{D5CDD505-2E9C-101B-9397-08002B2CF9AE}" pid="13" name="Objective-Parent">
    <vt:lpwstr>Surbreak background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0.3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IRIS ID [system]">
    <vt:lpwstr/>
  </property>
  <property fmtid="{D5CDD505-2E9C-101B-9397-08002B2CF9AE}" pid="22" name="Objective-IRIS Contact ID [system]">
    <vt:lpwstr/>
  </property>
  <property fmtid="{D5CDD505-2E9C-101B-9397-08002B2CF9AE}" pid="23" name="Objective-IRIS Contact Name [system]">
    <vt:lpwstr/>
  </property>
</Properties>
</file>